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93" r:id="rId4"/>
    <p:sldId id="296" r:id="rId5"/>
    <p:sldId id="294" r:id="rId6"/>
    <p:sldId id="262" r:id="rId7"/>
    <p:sldId id="263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7" r:id="rId18"/>
    <p:sldId id="276" r:id="rId19"/>
    <p:sldId id="275" r:id="rId20"/>
    <p:sldId id="285" r:id="rId21"/>
    <p:sldId id="286" r:id="rId22"/>
    <p:sldId id="274" r:id="rId23"/>
    <p:sldId id="282" r:id="rId24"/>
    <p:sldId id="278" r:id="rId25"/>
    <p:sldId id="283" r:id="rId26"/>
    <p:sldId id="281" r:id="rId27"/>
    <p:sldId id="280" r:id="rId28"/>
    <p:sldId id="279" r:id="rId29"/>
    <p:sldId id="288" r:id="rId30"/>
    <p:sldId id="287" r:id="rId31"/>
    <p:sldId id="289" r:id="rId32"/>
    <p:sldId id="272" r:id="rId33"/>
    <p:sldId id="297" r:id="rId34"/>
    <p:sldId id="299" r:id="rId35"/>
    <p:sldId id="298" r:id="rId36"/>
    <p:sldId id="303" r:id="rId37"/>
    <p:sldId id="300" r:id="rId38"/>
    <p:sldId id="302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4" r:id="rId48"/>
    <p:sldId id="313" r:id="rId49"/>
    <p:sldId id="312" r:id="rId50"/>
    <p:sldId id="315" r:id="rId51"/>
    <p:sldId id="29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179512" y="6507342"/>
            <a:ext cx="15087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88640"/>
            <a:ext cx="1512168" cy="6552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835696" y="188640"/>
            <a:ext cx="7147126" cy="6526508"/>
          </a:xfrm>
          <a:prstGeom prst="rect">
            <a:avLst/>
          </a:prstGeom>
          <a:blipFill>
            <a:blip r:embed="rId1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7524328" y="0"/>
            <a:ext cx="16196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 descr="http://www.playcast.ru/uploads/2015/02/09/12027652.png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79511" y="332657"/>
            <a:ext cx="3235649" cy="6408712"/>
          </a:xfrm>
          <a:prstGeom prst="rect">
            <a:avLst/>
          </a:prstGeom>
          <a:noFill/>
        </p:spPr>
      </p:pic>
      <p:pic>
        <p:nvPicPr>
          <p:cNvPr id="45" name="Picture 4" descr="http://img-fotki.yandex.ru/get/5409/47407354.274/0_8e961_2109d486_S.png"/>
          <p:cNvPicPr>
            <a:picLocks noChangeAspect="1" noChangeArrowheads="1"/>
          </p:cNvPicPr>
          <p:nvPr userDrawn="1"/>
        </p:nvPicPr>
        <p:blipFill>
          <a:blip r:embed="rId15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24328" y="5733256"/>
            <a:ext cx="1428750" cy="8953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475656" y="1844824"/>
            <a:ext cx="7272809" cy="2872650"/>
            <a:chOff x="1874656" y="2449688"/>
            <a:chExt cx="6311143" cy="30243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74656" y="2449688"/>
              <a:ext cx="6311143" cy="1069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«Работа с родителями»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998984" y="5085184"/>
              <a:ext cx="2936868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638423" y="620688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МБДОУ детский сад №5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4941168"/>
            <a:ext cx="2902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Выполнили: Ковтун Ю.В.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              Никулина О.А.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               </a:t>
            </a:r>
            <a:r>
              <a:rPr lang="ru-RU" dirty="0" err="1" smtClean="0">
                <a:solidFill>
                  <a:srgbClr val="002060"/>
                </a:solidFill>
              </a:rPr>
              <a:t>Кубрак</a:t>
            </a:r>
            <a:r>
              <a:rPr lang="ru-RU" dirty="0" smtClean="0">
                <a:solidFill>
                  <a:srgbClr val="002060"/>
                </a:solidFill>
              </a:rPr>
              <a:t> М.А.</a:t>
            </a:r>
          </a:p>
          <a:p>
            <a:r>
              <a:rPr lang="ru-RU" dirty="0" smtClean="0"/>
              <a:t>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404665"/>
            <a:ext cx="6408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Игра: 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«Оживи характер персонажа» </a:t>
            </a:r>
          </a:p>
        </p:txBody>
      </p:sp>
      <p:pic>
        <p:nvPicPr>
          <p:cNvPr id="2050" name="Picture 2" descr="Картинки по запросу заюшкина избу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9828"/>
            <a:ext cx="5400600" cy="43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7" y="404663"/>
            <a:ext cx="6480721" cy="1224137"/>
          </a:xfrm>
          <a:prstGeom prst="rect">
            <a:avLst/>
          </a:prstGeom>
        </p:spPr>
      </p:pic>
      <p:pic>
        <p:nvPicPr>
          <p:cNvPr id="3074" name="Picture 2" descr="Картинки по запросу реп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54778"/>
            <a:ext cx="5256584" cy="44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620688"/>
            <a:ext cx="606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Игра: 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«Опиши ситуацию» </a:t>
            </a:r>
          </a:p>
        </p:txBody>
      </p:sp>
      <p:pic>
        <p:nvPicPr>
          <p:cNvPr id="6148" name="Picture 4" descr="Картинки по запросу медведь и пче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4430" r="3711" b="2905"/>
          <a:stretch/>
        </p:blipFill>
        <p:spPr bwMode="auto">
          <a:xfrm>
            <a:off x="2411760" y="2060848"/>
            <a:ext cx="5933611" cy="4213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692696"/>
            <a:ext cx="5825202" cy="749929"/>
          </a:xfrm>
        </p:spPr>
        <p:txBody>
          <a:bodyPr/>
          <a:lstStyle/>
          <a:p>
            <a:r>
              <a:rPr lang="ru-RU" dirty="0" smtClean="0"/>
              <a:t>«Как мне повезло»</a:t>
            </a:r>
            <a:endParaRPr lang="ru-RU" dirty="0"/>
          </a:p>
        </p:txBody>
      </p:sp>
      <p:pic>
        <p:nvPicPr>
          <p:cNvPr id="1026" name="Picture 2" descr="Картинки по запросу подсолнух картинка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6" y="1772816"/>
            <a:ext cx="3454749" cy="43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9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20688"/>
            <a:ext cx="6645424" cy="1143000"/>
          </a:xfrm>
        </p:spPr>
        <p:txBody>
          <a:bodyPr>
            <a:normAutofit/>
          </a:bodyPr>
          <a:lstStyle/>
          <a:p>
            <a:pPr algn="ctr"/>
            <a:r>
              <a:rPr lang="ru-RU" sz="4050" dirty="0"/>
              <a:t>Подбери метафору</a:t>
            </a:r>
          </a:p>
        </p:txBody>
      </p:sp>
      <p:pic>
        <p:nvPicPr>
          <p:cNvPr id="2050" name="Picture 2" descr="Картинки по запросу ребенок  убивает мухи картинка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74" y="1988840"/>
            <a:ext cx="556296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9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зима мнемотаблиц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7287" r="5760" b="6732"/>
          <a:stretch/>
        </p:blipFill>
        <p:spPr bwMode="auto">
          <a:xfrm>
            <a:off x="-1" y="0"/>
            <a:ext cx="9147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немотаблица дети зимой катаются на санках с горки на лыжах лепят снегов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01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немотаблица в новогодний праздник дед мороз приносит детям подарки и слад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482"/>
            <a:ext cx="9146697" cy="6834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33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908720"/>
            <a:ext cx="7056783" cy="4240802"/>
            <a:chOff x="2187089" y="1009296"/>
            <a:chExt cx="6123681" cy="446472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1009296"/>
              <a:ext cx="6123681" cy="388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330776" y="1093386"/>
            <a:ext cx="6390456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1.4. Основные принципы дошкольного образования: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полноценное проживание ребенком всех этапов детства (младенческого, раннего и дошкольного возраста), обогащение (амплификация) детского развития;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образования (далее - индивидуализация дошкольного образования);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содействие и сотрудничество детей и взрослых, признание ребенка полноценным участником (субъектом) образовательных отношений;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поддержка инициативы детей в различных видах деятельности;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сотрудничество Организации с семьей;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приобщение детей к социокультурным нормам,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традициям семьи, общества и государства;</a:t>
            </a:r>
            <a:endParaRPr lang="ru-RU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0648"/>
            <a:ext cx="69127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" y="25043"/>
            <a:ext cx="9135870" cy="689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4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Картинки по запросу эйнштейн портр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605"/>
            <a:ext cx="2419927" cy="31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314650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«Если вы хотите, чтобы ваши дети были умны, читайте им сказки. Если вы хотите, чтобы они были еще умнее, читайте им ещё больше сказок.»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Альберт Эйнштейн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7" y="764704"/>
            <a:ext cx="9182766" cy="51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8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7" y="-3271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9"/>
          <a:stretch/>
        </p:blipFill>
        <p:spPr>
          <a:xfrm>
            <a:off x="784239" y="46871"/>
            <a:ext cx="7575521" cy="68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r="4472"/>
          <a:stretch/>
        </p:blipFill>
        <p:spPr>
          <a:xfrm>
            <a:off x="1115616" y="0"/>
            <a:ext cx="7308304" cy="68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188640"/>
            <a:ext cx="66247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Высшей целью и основным содержанием взаимодействия с родителями должен быть ребенок, а не образовательная программа.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ru-RU" sz="24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Педагогам следует пересмотреть свое отношение к работе с родителями и перейти от формальной обязанности к сотрудничеству и взаимодействию с ними.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ru-RU" sz="24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Достоверная информация о развитии детей, а также особенности взаимоотношений с детьми и их семьями позволяют педагогам учитывать уникальные потребности семьи и потенциальные возможности каждого ребенка.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ru-RU" sz="2400" dirty="0" smtClean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548680"/>
            <a:ext cx="79683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1">
                    <a:lumMod val="50000"/>
                  </a:schemeClr>
                </a:solidFill>
                <a:latin typeface="Adine Kirnberg" panose="02000000000000000000" pitchFamily="2" charset="0"/>
              </a:rPr>
              <a:t>Желаю всем творческих успехов!</a:t>
            </a:r>
            <a:endParaRPr lang="ru-RU" sz="8800" b="1" dirty="0">
              <a:solidFill>
                <a:schemeClr val="accent1">
                  <a:lumMod val="50000"/>
                </a:schemeClr>
              </a:solidFill>
              <a:latin typeface="Adine Kirnbe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843608"/>
            <a:ext cx="7056784" cy="4305914"/>
            <a:chOff x="2187089" y="940746"/>
            <a:chExt cx="6123682" cy="453327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99522" y="940746"/>
              <a:ext cx="5811249" cy="3985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 smtClean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Вариант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 smtClean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ненасильственного вовлечения родителей в образовательную жизнь группы</a:t>
              </a:r>
              <a:r>
                <a:rPr lang="ru-RU" sz="4800" dirty="0" smtClean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.</a:t>
              </a:r>
              <a:r>
                <a:rPr lang="ru-RU" sz="4800" dirty="0" smtClean="0">
                  <a:latin typeface="Monotype Corsiva" panose="03010101010201010101" pitchFamily="66" charset="0"/>
                </a:rPr>
                <a:t> </a:t>
              </a:r>
              <a:endPara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3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82628" y="620688"/>
            <a:ext cx="2767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Правила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6984" y="1767632"/>
            <a:ext cx="6027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40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располагать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уровне глаз взрослого;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обновлять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 реже одного раза в неделю;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краткая;</a:t>
            </a:r>
            <a:endParaRPr lang="ru-RU" sz="3200" b="1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лица детей;</a:t>
            </a:r>
            <a:endParaRPr lang="ru-RU" sz="3200" b="1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kyclipart.ru/uploads/posts/2011-02/1298379629_2011-02-22_1209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8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ское постельное белье спайдермен купить онлайн дешево с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72"/>
            <a:ext cx="9144000" cy="68791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03848" y="2708920"/>
            <a:ext cx="331236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е 3"/>
          <p:cNvSpPr txBox="1"/>
          <p:nvPr/>
        </p:nvSpPr>
        <p:spPr>
          <a:xfrm>
            <a:off x="2588319" y="1268760"/>
            <a:ext cx="4543425" cy="44458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00B050"/>
                </a:solidFill>
                <a:effectLst/>
                <a:latin typeface="Times New Roman"/>
                <a:ea typeface="Calibri"/>
                <a:cs typeface="Times New Roman"/>
              </a:rPr>
              <a:t>Дорогие папы!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effectLst/>
                <a:latin typeface="Monotype Corsiva"/>
                <a:ea typeface="Calibri"/>
                <a:cs typeface="Times New Roman"/>
              </a:rPr>
              <a:t>Мы с мальчишками знаем названия многих автомобилей: «</a:t>
            </a:r>
            <a:r>
              <a:rPr lang="ru-RU" sz="1800" dirty="0" err="1">
                <a:effectLst/>
                <a:latin typeface="Monotype Corsiva"/>
                <a:ea typeface="Calibri"/>
                <a:cs typeface="Times New Roman"/>
              </a:rPr>
              <a:t>Камаз</a:t>
            </a:r>
            <a:r>
              <a:rPr lang="ru-RU" sz="1800" dirty="0">
                <a:effectLst/>
                <a:latin typeface="Monotype Corsiva"/>
                <a:ea typeface="Calibri"/>
                <a:cs typeface="Times New Roman"/>
              </a:rPr>
              <a:t>», «мерседес», «шевроле». Мы </a:t>
            </a:r>
            <a:r>
              <a:rPr lang="ru-RU" sz="1800" dirty="0" err="1">
                <a:effectLst/>
                <a:latin typeface="Monotype Corsiva"/>
                <a:ea typeface="Calibri"/>
                <a:cs typeface="Times New Roman"/>
              </a:rPr>
              <a:t>либим</a:t>
            </a:r>
            <a:r>
              <a:rPr lang="ru-RU" sz="1800" dirty="0">
                <a:effectLst/>
                <a:latin typeface="Monotype Corsiva"/>
                <a:ea typeface="Calibri"/>
                <a:cs typeface="Times New Roman"/>
              </a:rPr>
              <a:t> разговаривать о машинах, о том, как мы </a:t>
            </a:r>
            <a:r>
              <a:rPr lang="ru-RU" sz="1800" dirty="0" smtClean="0">
                <a:effectLst/>
                <a:latin typeface="Monotype Corsiva"/>
                <a:ea typeface="Calibri"/>
                <a:cs typeface="Times New Roman"/>
              </a:rPr>
              <a:t>вырастем </a:t>
            </a:r>
            <a:r>
              <a:rPr lang="ru-RU" sz="1800" dirty="0">
                <a:effectLst/>
                <a:latin typeface="Monotype Corsiva"/>
                <a:ea typeface="Calibri"/>
                <a:cs typeface="Times New Roman"/>
              </a:rPr>
              <a:t>и станем сами водить машины. У нас в группе есть одна книжка про машины, а нам хочется узнать о них больше.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effectLst/>
                <a:latin typeface="Monotype Corsiva"/>
                <a:ea typeface="Calibri"/>
                <a:cs typeface="Times New Roman"/>
              </a:rPr>
              <a:t>Давайте принесем в группу журналы и книги, в которых рассказывается о машинах! Мы будем очень рады.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effectLst/>
                <a:latin typeface="Times New Roman"/>
                <a:ea typeface="Calibri"/>
                <a:cs typeface="Times New Roman"/>
              </a:rPr>
              <a:t>Ваши очень большие сыновья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09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Работа с детьми над проектом\рамка морская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"/>
            <a:ext cx="9251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635896" y="692696"/>
            <a:ext cx="5040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50021"/>
                </a:solidFill>
              </a:rPr>
              <a:t>Дорогие мамы и папы!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Наши дети решили начать новый проект и узнать как можно больше о морях и морских обитателях. У нас в группе есть книга «Морские чудовища», игра  «По морям – по волнам», игрушечные рыбки.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Нам очень нужно все, что поможет больше узнать о морях и их обитателях:</a:t>
            </a:r>
          </a:p>
          <a:p>
            <a:pPr lvl="0"/>
            <a:r>
              <a:rPr lang="ru-RU" sz="2400" dirty="0">
                <a:latin typeface="Monotype Corsiva" panose="03010101010201010101" pitchFamily="66" charset="0"/>
              </a:rPr>
              <a:t>энциклопедии, видеофильмы;</a:t>
            </a:r>
          </a:p>
          <a:p>
            <a:pPr lvl="0"/>
            <a:r>
              <a:rPr lang="ru-RU" sz="2400" dirty="0">
                <a:latin typeface="Monotype Corsiva" panose="03010101010201010101" pitchFamily="66" charset="0"/>
              </a:rPr>
              <a:t>морские раковины, камешки и прочие мелочи;</a:t>
            </a:r>
          </a:p>
          <a:p>
            <a:pPr lvl="0"/>
            <a:r>
              <a:rPr lang="ru-RU" sz="2400" dirty="0">
                <a:latin typeface="Monotype Corsiva" panose="03010101010201010101" pitchFamily="66" charset="0"/>
              </a:rPr>
              <a:t>журналы и картинки из них;</a:t>
            </a:r>
          </a:p>
          <a:p>
            <a:pPr lvl="0"/>
            <a:r>
              <a:rPr lang="ru-RU" sz="2400" dirty="0">
                <a:latin typeface="Monotype Corsiva" panose="03010101010201010101" pitchFamily="66" charset="0"/>
              </a:rPr>
              <a:t>фотографии летних путешествий;</a:t>
            </a:r>
          </a:p>
          <a:p>
            <a:pPr lvl="0"/>
            <a:r>
              <a:rPr lang="ru-RU" sz="2400" dirty="0">
                <a:latin typeface="Monotype Corsiva" panose="03010101010201010101" pitchFamily="66" charset="0"/>
              </a:rPr>
              <a:t>макеты кораблей.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Мы надеемся на вас!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61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7" y="404664"/>
            <a:ext cx="69127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Дети высказывают своё мнение. 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3" name="Рисунок 2" descr="http://ozgdou28.edumsko.ru/uploads/2000/1749/section/103683/Gruppy/4/4_pochemuchk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17" y="2530624"/>
            <a:ext cx="402272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2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89775"/>
              </p:ext>
            </p:extLst>
          </p:nvPr>
        </p:nvGraphicFramePr>
        <p:xfrm>
          <a:off x="2555776" y="0"/>
          <a:ext cx="6588224" cy="701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3705497763"/>
                    </a:ext>
                  </a:extLst>
                </a:gridCol>
                <a:gridCol w="3923928">
                  <a:extLst>
                    <a:ext uri="{9D8B030D-6E8A-4147-A177-3AD203B41FA5}">
                      <a16:colId xmlns:a16="http://schemas.microsoft.com/office/drawing/2014/main" xmlns="" val="3402881800"/>
                    </a:ext>
                  </a:extLst>
                </a:gridCol>
              </a:tblGrid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Имя ребёнка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Интересующая тема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664127113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Эвелина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Мне хочется про белку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542395872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Ангелина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Интересно о грибах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4197258027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Кирилл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Я хочу узнать о тиграх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116085653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Валерия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 полицию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3696916516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Дима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Хочу про волка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220587917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Таира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Совы, интересно узнать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3358398141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Вика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Зайцы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3694491096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Максим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Цирк. Интересно это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1617461467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Артём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 человеке-пауке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4110528351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Илья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Что можно делать с песком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540948660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Стёпа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Хочу узнать о воде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3932881472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Настя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Какие цветы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4230098828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Мирон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Кто такие футболисты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284020340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Василиса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 кошках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3218296053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Леша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Тоже о человеке-пауке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685505991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Миша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Интересно про крокодила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529648575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Даша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 планетах, звёздах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791700261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Ярослав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Машины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79466862"/>
                  </a:ext>
                </a:extLst>
              </a:tr>
              <a:tr h="3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Миша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 Супермене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xmlns="" val="2778656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5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7" y="404664"/>
            <a:ext cx="6912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Рейтинговая оценка 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4245" y="1844824"/>
            <a:ext cx="5976663" cy="448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8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404664"/>
            <a:ext cx="6912768" cy="4744858"/>
            <a:chOff x="2187089" y="478625"/>
            <a:chExt cx="5998709" cy="49953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90" y="478625"/>
              <a:ext cx="5998708" cy="1069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Рейтинговая оценка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7784" y="126876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0084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58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979712" y="404664"/>
            <a:ext cx="7056783" cy="3888432"/>
            <a:chOff x="2187089" y="1009296"/>
            <a:chExt cx="6123681" cy="328734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1009296"/>
              <a:ext cx="6123681" cy="810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Изучение потребностей семьи.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061900" y="2449688"/>
              <a:ext cx="4873950" cy="1846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499165"/>
              </p:ext>
            </p:extLst>
          </p:nvPr>
        </p:nvGraphicFramePr>
        <p:xfrm>
          <a:off x="2339750" y="1412776"/>
          <a:ext cx="6696745" cy="516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Документ" r:id="rId3" imgW="5941719" imgH="2719829" progId="Word.Document.12">
                  <p:embed/>
                </p:oleObj>
              </mc:Choice>
              <mc:Fallback>
                <p:oleObj name="Документ" r:id="rId3" imgW="5941719" imgH="27198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0" y="1412776"/>
                        <a:ext cx="6696745" cy="516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9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404664"/>
            <a:ext cx="6912768" cy="4744858"/>
            <a:chOff x="2187089" y="478625"/>
            <a:chExt cx="5998709" cy="49953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90" y="478625"/>
              <a:ext cx="5998708" cy="301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ы оповещаем родителей о запросах детей.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r="6560"/>
          <a:stretch/>
        </p:blipFill>
        <p:spPr>
          <a:xfrm>
            <a:off x="3266068" y="3266986"/>
            <a:ext cx="4978340" cy="33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r="10334"/>
          <a:stretch/>
        </p:blipFill>
        <p:spPr>
          <a:xfrm rot="5400000">
            <a:off x="3055822" y="518439"/>
            <a:ext cx="5974478" cy="574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30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>
          <a:xfrm rot="5400000">
            <a:off x="2798061" y="535236"/>
            <a:ext cx="618161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8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317" y="996942"/>
            <a:ext cx="6466408" cy="484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3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404664"/>
            <a:ext cx="6912768" cy="4744858"/>
            <a:chOff x="2187089" y="478625"/>
            <a:chExt cx="5998709" cy="49953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90" y="478625"/>
              <a:ext cx="5998708" cy="2041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Мы пишем объявления для родителей.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 descr="http://sdelanounas.ru/i/c/2/r/f_c2RlbGFub3VuYXMucnUvdXBsb2Fkcy80LzEvNDE0MTQ4MjkwMTA0MF9vcmlnLmpwZWc_X19pZD04ODI1NQ==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 b="16154"/>
          <a:stretch/>
        </p:blipFill>
        <p:spPr bwMode="auto">
          <a:xfrm>
            <a:off x="2814389" y="3212976"/>
            <a:ext cx="593407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53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18" y="0"/>
            <a:ext cx="560668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 descr="http://sdelanounas.ru/i/c/2/r/f_c2RlbGFub3VuYXMucnUvdXBsb2Fkcy80LzEvNDE0MTQ4MjkwMTA0MF9vcmlnLmpwZWc_X19pZD04ODI1NQ==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 b="16154"/>
          <a:stretch/>
        </p:blipFill>
        <p:spPr bwMode="auto">
          <a:xfrm>
            <a:off x="3548252" y="0"/>
            <a:ext cx="5595748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548252" y="2406243"/>
            <a:ext cx="5595748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Дорогие мамы и папы!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Наши дети решили больше узнать о животных Приморского края. У нас в группе есть энциклопедия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Животные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Беседы о Дальнем Востоке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но этого крайне недостаточно для того, чтобы удовлетворить их любознательность.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Нам очень помогут книги о животных Приморского края, о животных занесенных в Красную книгу, фотографии с животными, ваши рассказы, игрушки  и статуэтки.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Предлагаем вам принять участие в подготовке  выставки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Животные нашего родного края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http://shamora.info/up2/catalog_item/cache/full/1977_11.13358032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r="5021"/>
          <a:stretch/>
        </p:blipFill>
        <p:spPr bwMode="auto">
          <a:xfrm>
            <a:off x="209550" y="7867650"/>
            <a:ext cx="1857375" cy="1809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868144" y="5145686"/>
            <a:ext cx="328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57250" algn="l"/>
                <a:tab pos="2414588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  <a:tab pos="2414588" algn="ctr"/>
              </a:tabLs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Воспитатель и ваши дети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shamora.info/up2/catalog_item/cache/full/1977_11.13358032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r="5021"/>
          <a:stretch/>
        </p:blipFill>
        <p:spPr bwMode="auto">
          <a:xfrm>
            <a:off x="3576139" y="4888851"/>
            <a:ext cx="1322722" cy="1466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infpol.ru/images/rusakov/animal_manu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62108"/>
            <a:ext cx="1822718" cy="123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cloudstatic.eva.ru/eva/50001-60000/58620/avatar/5862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2132"/>
            <a:ext cx="1756256" cy="115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4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260647"/>
            <a:ext cx="6840759" cy="5472608"/>
            <a:chOff x="2187089" y="573591"/>
            <a:chExt cx="5936222" cy="49004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573591"/>
              <a:ext cx="5936222" cy="52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Консультации для родителей</a:t>
              </a:r>
              <a:endPara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92696"/>
            <a:ext cx="4204293" cy="59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260647"/>
            <a:ext cx="6840759" cy="5472608"/>
            <a:chOff x="2187089" y="573591"/>
            <a:chExt cx="5936222" cy="49004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573591"/>
              <a:ext cx="5936222" cy="52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Консультации для родителей</a:t>
              </a:r>
              <a:endPara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4704"/>
            <a:ext cx="4204293" cy="59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260647"/>
            <a:ext cx="6840759" cy="5472608"/>
            <a:chOff x="2187089" y="573591"/>
            <a:chExt cx="5936222" cy="49004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573591"/>
              <a:ext cx="5936222" cy="52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Консультации для родителей</a:t>
              </a:r>
              <a:endPara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92696"/>
            <a:ext cx="4176464" cy="59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260647"/>
            <a:ext cx="6840759" cy="5472608"/>
            <a:chOff x="2187089" y="573591"/>
            <a:chExt cx="5936222" cy="49004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573591"/>
              <a:ext cx="5936222" cy="52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Консультации для родителей</a:t>
              </a:r>
              <a:endPara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4623" r="5361" b="5844"/>
          <a:stretch/>
        </p:blipFill>
        <p:spPr>
          <a:xfrm>
            <a:off x="3131840" y="764705"/>
            <a:ext cx="430425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68505" y="260648"/>
            <a:ext cx="7056783" cy="1881499"/>
            <a:chOff x="2215560" y="327005"/>
            <a:chExt cx="6123681" cy="198084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215560" y="327005"/>
              <a:ext cx="6123681" cy="972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Ценности Вашей семьи</a:t>
              </a:r>
              <a:endPara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624495" y="1919017"/>
              <a:ext cx="5084702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23728" y="980728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 smtClean="0"/>
              <a:t>Мы знаем, что каждая семья – это целый мир, своя культура, свои традиции, свои приоритеты в воспитании и развитии детей. </a:t>
            </a:r>
          </a:p>
          <a:p>
            <a:pPr indent="457200" algn="just"/>
            <a:r>
              <a:rPr lang="ru-RU" b="1" dirty="0" smtClean="0"/>
              <a:t>Мы хотим, чтобы наши усилия, направленные  на работу с детьми, были взаимно приемлемыми, дополняющими друг друга.</a:t>
            </a:r>
          </a:p>
          <a:p>
            <a:pPr indent="457200" algn="just"/>
            <a:r>
              <a:rPr lang="ru-RU" b="1" dirty="0" smtClean="0"/>
              <a:t>Пожалуйста, определите место ( отметьте цифрой) по значимости для Вас и Вашей семьи таких качеств, как:</a:t>
            </a:r>
          </a:p>
          <a:p>
            <a:pPr indent="457200" algn="just"/>
            <a:r>
              <a:rPr lang="ru-RU" b="1" dirty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17370"/>
              </p:ext>
            </p:extLst>
          </p:nvPr>
        </p:nvGraphicFramePr>
        <p:xfrm>
          <a:off x="2555776" y="3273881"/>
          <a:ext cx="6122859" cy="3298104"/>
        </p:xfrm>
        <a:graphic>
          <a:graphicData uri="http://schemas.openxmlformats.org/drawingml/2006/table">
            <a:tbl>
              <a:tblPr firstRow="1" firstCol="1" bandRow="1"/>
              <a:tblGrid>
                <a:gridCol w="2040953"/>
                <a:gridCol w="2040953"/>
                <a:gridCol w="2040953"/>
              </a:tblGrid>
              <a:tr h="258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Честь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Совесть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Оптимизм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Здоровье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Материальный достаток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Воспитанность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Интеллигентность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Доброта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Послушание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Порядочность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Целеустремленность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Самостоятель-ность</a:t>
                      </a: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радоваться  жизни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находить выход в любой ситуации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подчиняться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управлять людьми и обстоятельствами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2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260647"/>
            <a:ext cx="6840759" cy="5472608"/>
            <a:chOff x="2187089" y="573591"/>
            <a:chExt cx="5936222" cy="49004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573591"/>
              <a:ext cx="5936222" cy="52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Консультации для родителей</a:t>
              </a:r>
              <a:endPara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3354" r="6516" b="7560"/>
          <a:stretch/>
        </p:blipFill>
        <p:spPr>
          <a:xfrm>
            <a:off x="3059832" y="877036"/>
            <a:ext cx="4248472" cy="58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1194625"/>
            <a:ext cx="7056783" cy="3954896"/>
            <a:chOff x="2187089" y="1310297"/>
            <a:chExt cx="6123681" cy="41637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312062" y="1310297"/>
              <a:ext cx="5998708" cy="398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Спасибо за внимание</a:t>
              </a:r>
              <a:endParaRPr lang="ru-RU" sz="12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3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835696" y="908720"/>
            <a:ext cx="7056783" cy="4240802"/>
            <a:chOff x="2187089" y="1009296"/>
            <a:chExt cx="6123681" cy="446472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562008" y="1009296"/>
              <a:ext cx="5748762" cy="398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 smtClean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Игры</a:t>
              </a:r>
              <a:r>
                <a:rPr lang="ru-RU" sz="4800" b="1" dirty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, направленные на развитие фантазии и словесного творчества, способствующие развитию связной речи дошкольников</a:t>
              </a:r>
              <a:r>
                <a:rPr lang="ru-RU" sz="4800" dirty="0">
                  <a:solidFill>
                    <a:schemeClr val="accent2">
                      <a:lumMod val="50000"/>
                    </a:schemeClr>
                  </a:solidFill>
                  <a:latin typeface="Monotype Corsiva" panose="03010101010201010101" pitchFamily="66" charset="0"/>
                </a:rPr>
                <a:t>.</a:t>
              </a:r>
              <a:r>
                <a:rPr lang="ru-RU" sz="4800" dirty="0">
                  <a:latin typeface="Monotype Corsiva" panose="03010101010201010101" pitchFamily="66" charset="0"/>
                </a:rPr>
                <a:t> </a:t>
              </a:r>
              <a:endPara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88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3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764705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Цель:  оказание помощи родителям в овладении основными приёмами развития фантазии и словесного творчества, способствующими совершенствованию связной речи.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9264" y="2088144"/>
            <a:ext cx="66247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   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Задачи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Активизировать знание родителей о значимости развития связной речи;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Обучать игровым приёмам фантазии и словесного творчества;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Продолжать формировать умение осознанной, адекватной и результативной помощи детям;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Расширять степень включенности родителей в реализацию индивидуальной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Знакомить родителей с работой по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мнемотаблицам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50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4780192"/>
            <a:ext cx="585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0"/>
            <a:ext cx="912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00909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Игра: 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«Увеличение – уменьшение»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778237"/>
            <a:ext cx="4968553" cy="42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874</Words>
  <Application>Microsoft Office PowerPoint</Application>
  <PresentationFormat>Экран (4:3)</PresentationFormat>
  <Paragraphs>152</Paragraphs>
  <Slides>51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3" baseType="lpstr">
      <vt:lpstr>Adine Kirnberg</vt:lpstr>
      <vt:lpstr>Adventure</vt:lpstr>
      <vt:lpstr>Arial</vt:lpstr>
      <vt:lpstr>Arial Black</vt:lpstr>
      <vt:lpstr>Bookman Old Style</vt:lpstr>
      <vt:lpstr>Calibri</vt:lpstr>
      <vt:lpstr>Monotype Corsiva</vt:lpstr>
      <vt:lpstr>Tahoma</vt:lpstr>
      <vt:lpstr>Times New Roman</vt:lpstr>
      <vt:lpstr>Wingdings</vt:lpstr>
      <vt:lpstr>1_Тема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«Как мне повезло»</vt:lpstr>
      <vt:lpstr>Подбери метафору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D!akov RePack</cp:lastModifiedBy>
  <cp:revision>63</cp:revision>
  <dcterms:created xsi:type="dcterms:W3CDTF">2014-07-06T18:18:01Z</dcterms:created>
  <dcterms:modified xsi:type="dcterms:W3CDTF">2024-01-16T06:26:05Z</dcterms:modified>
</cp:coreProperties>
</file>